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9" r:id="rId2"/>
    <p:sldId id="277" r:id="rId3"/>
    <p:sldId id="297" r:id="rId4"/>
    <p:sldId id="296" r:id="rId5"/>
    <p:sldId id="298" r:id="rId6"/>
    <p:sldId id="299" r:id="rId7"/>
    <p:sldId id="278" r:id="rId8"/>
    <p:sldId id="285" r:id="rId9"/>
    <p:sldId id="286" r:id="rId10"/>
    <p:sldId id="288" r:id="rId11"/>
    <p:sldId id="304" r:id="rId12"/>
    <p:sldId id="306" r:id="rId13"/>
    <p:sldId id="295" r:id="rId14"/>
    <p:sldId id="300" r:id="rId15"/>
    <p:sldId id="301" r:id="rId16"/>
    <p:sldId id="302" r:id="rId17"/>
    <p:sldId id="309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94660"/>
  </p:normalViewPr>
  <p:slideViewPr>
    <p:cSldViewPr>
      <p:cViewPr varScale="1">
        <p:scale>
          <a:sx n="120" d="100"/>
          <a:sy n="120" d="100"/>
        </p:scale>
        <p:origin x="157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D202150-FE07-4C19-9C06-8B5E18475FBA}" type="datetimeFigureOut">
              <a:rPr lang="ru-RU"/>
              <a:pPr>
                <a:defRPr/>
              </a:pPr>
              <a:t>23.11.2023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8F1D3D9-9D43-4388-944F-BA1737EB85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F1D3D9-9D43-4388-944F-BA1737EB8550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629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F1D3D9-9D43-4388-944F-BA1737EB8550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371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7E771-5CBE-445B-8BE1-8A9AFB87FCD4}" type="datetimeFigureOut">
              <a:rPr lang="ru-RU"/>
              <a:pPr>
                <a:defRPr/>
              </a:pPr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BCF1D-5A06-4BE1-BA0B-03E75B21E2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B75C0-FB02-4BD5-A122-664E92364BE6}" type="datetimeFigureOut">
              <a:rPr lang="ru-RU"/>
              <a:pPr>
                <a:defRPr/>
              </a:pPr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3F4B0-50AA-4AA3-8506-04A99A29B8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79425-A64A-453F-8874-6B29DC534862}" type="datetimeFigureOut">
              <a:rPr lang="ru-RU"/>
              <a:pPr>
                <a:defRPr/>
              </a:pPr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54101-25BB-4FC0-B869-1B6026B2D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3111E-4257-4C3E-A047-9F9EC46BCAFC}" type="datetimeFigureOut">
              <a:rPr lang="ru-RU"/>
              <a:pPr>
                <a:defRPr/>
              </a:pPr>
              <a:t>23.11.2023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B0C71-EE74-41D2-A02E-8B64CFC32D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D60A9-EC5B-4801-BAAB-D602E330BA68}" type="datetimeFigureOut">
              <a:rPr lang="ru-RU"/>
              <a:pPr>
                <a:defRPr/>
              </a:pPr>
              <a:t>23.11.2023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8AE4F-6D92-4556-9A75-2F71B8D3AE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49A65-4A04-4CD1-A962-792A7EBA166A}" type="datetimeFigureOut">
              <a:rPr lang="ru-RU"/>
              <a:pPr>
                <a:defRPr/>
              </a:pPr>
              <a:t>23.11.2023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150D9-7F12-408B-A5AF-FDFA21D18F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1ED0E-91B3-4563-8299-168542253BAA}" type="datetimeFigureOut">
              <a:rPr lang="ru-RU"/>
              <a:pPr>
                <a:defRPr/>
              </a:pPr>
              <a:t>23.11.2023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B7A89-EBB9-48C4-A4E4-9962D49E03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F465E-1BD8-4391-80B1-0C13CD50F628}" type="datetimeFigureOut">
              <a:rPr lang="ru-RU"/>
              <a:pPr>
                <a:defRPr/>
              </a:pPr>
              <a:t>23.11.2023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FA998-6748-40B4-B460-55B65353FE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1DE64-3871-42BE-8505-237435F3DB77}" type="datetimeFigureOut">
              <a:rPr lang="ru-RU"/>
              <a:pPr>
                <a:defRPr/>
              </a:pPr>
              <a:t>23.11.2023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BD41F-23F9-4EDD-8BCC-9E2895CB8E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7A000-4DCD-488A-845E-B10E49871A2A}" type="datetimeFigureOut">
              <a:rPr lang="ru-RU"/>
              <a:pPr>
                <a:defRPr/>
              </a:pPr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D8416-7D8F-427A-928A-7FBD1C4839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7CE68-7E03-4610-8740-D31F8727705D}" type="datetimeFigureOut">
              <a:rPr lang="ru-RU"/>
              <a:pPr>
                <a:defRPr/>
              </a:pPr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27C6D-8C03-4A0B-8AB7-249BCE1BA3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945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4948376-59C1-4DDC-AC1A-D1159E79AB88}" type="datetimeFigureOut">
              <a:rPr lang="ru-RU"/>
              <a:pPr>
                <a:defRPr/>
              </a:pPr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B2B87C-2502-4AEF-969E-2AC0CA284F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dirty="0" smtClean="0"/>
              <a:t>Лекция 9</a:t>
            </a: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endParaRPr lang="ru-RU" sz="6000" dirty="0" smtClean="0"/>
          </a:p>
          <a:p>
            <a:pPr algn="ctr">
              <a:buFont typeface="Arial" charset="0"/>
              <a:buNone/>
            </a:pPr>
            <a:r>
              <a:rPr lang="ru-RU" sz="6000" dirty="0" smtClean="0"/>
              <a:t>Жизненный цикл проекта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6108A96B-FB38-4912-A8D9-E41D9BF418F9}" type="slidenum">
              <a:rPr lang="ru-RU"/>
              <a:pPr algn="ctr">
                <a:defRPr/>
              </a:pPr>
              <a:t>2</a:t>
            </a:fld>
            <a:endParaRPr lang="ru-RU"/>
          </a:p>
        </p:txBody>
      </p:sp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Жизненный цикл проекта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51133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 b="1" i="1" dirty="0" smtClean="0"/>
              <a:t>Жизненный цикл проекта</a:t>
            </a:r>
            <a:r>
              <a:rPr lang="ru-RU" sz="2800" dirty="0" smtClean="0"/>
              <a:t> – это время с момента зарождения идеи до административного завершения проекта, включат следующие этапы: </a:t>
            </a:r>
          </a:p>
          <a:p>
            <a:r>
              <a:rPr lang="ru-RU" b="1" dirty="0" err="1" smtClean="0">
                <a:solidFill>
                  <a:schemeClr val="accent2"/>
                </a:solidFill>
              </a:rPr>
              <a:t>Предынвестиционный</a:t>
            </a:r>
            <a:r>
              <a:rPr lang="ru-RU" b="1" dirty="0" smtClean="0">
                <a:solidFill>
                  <a:schemeClr val="accent2"/>
                </a:solidFill>
              </a:rPr>
              <a:t> </a:t>
            </a:r>
          </a:p>
          <a:p>
            <a:r>
              <a:rPr lang="ru-RU" b="1" dirty="0" smtClean="0">
                <a:solidFill>
                  <a:schemeClr val="accent2"/>
                </a:solidFill>
              </a:rPr>
              <a:t>Инвестиционный </a:t>
            </a:r>
            <a:r>
              <a:rPr lang="ru-RU" dirty="0"/>
              <a:t>(</a:t>
            </a:r>
            <a:r>
              <a:rPr lang="ru-RU" sz="2800" dirty="0"/>
              <a:t>реализация, выполнение</a:t>
            </a:r>
            <a:r>
              <a:rPr lang="ru-RU" dirty="0" smtClean="0"/>
              <a:t>)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Операционный </a:t>
            </a:r>
            <a:r>
              <a:rPr lang="ru-RU" sz="2800" dirty="0" smtClean="0"/>
              <a:t>(эксплуатация проекта)</a:t>
            </a:r>
            <a:endParaRPr lang="ru-RU" sz="2800" dirty="0"/>
          </a:p>
          <a:p>
            <a:r>
              <a:rPr lang="ru-RU" b="1" dirty="0" smtClean="0">
                <a:solidFill>
                  <a:schemeClr val="accent2"/>
                </a:solidFill>
              </a:rPr>
              <a:t>Ликвидационный </a:t>
            </a:r>
            <a:r>
              <a:rPr lang="ru-RU" dirty="0" smtClean="0"/>
              <a:t>(</a:t>
            </a:r>
            <a:r>
              <a:rPr lang="ru-RU" sz="2800" dirty="0" smtClean="0"/>
              <a:t>закрытие проекта</a:t>
            </a:r>
            <a:r>
              <a:rPr lang="ru-RU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6108A96B-FB38-4912-A8D9-E41D9BF418F9}" type="slidenum">
              <a:rPr lang="ru-RU"/>
              <a:pPr algn="ctr">
                <a:defRPr/>
              </a:pPr>
              <a:t>3</a:t>
            </a:fld>
            <a:endParaRPr lang="ru-RU"/>
          </a:p>
        </p:txBody>
      </p:sp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Предынвестиционный</a:t>
            </a:r>
            <a:r>
              <a:rPr lang="ru-RU" dirty="0" smtClean="0"/>
              <a:t> этап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5113337"/>
          </a:xfrm>
        </p:spPr>
        <p:txBody>
          <a:bodyPr/>
          <a:lstStyle/>
          <a:p>
            <a:r>
              <a:rPr lang="ru-RU" dirty="0" smtClean="0"/>
              <a:t>Генерация идеи</a:t>
            </a:r>
          </a:p>
          <a:p>
            <a:r>
              <a:rPr lang="ru-RU" dirty="0" smtClean="0"/>
              <a:t>Экономическое обоснование</a:t>
            </a:r>
          </a:p>
          <a:p>
            <a:r>
              <a:rPr lang="ru-RU" dirty="0" smtClean="0"/>
              <a:t>Проведение НИОКР</a:t>
            </a:r>
          </a:p>
          <a:p>
            <a:r>
              <a:rPr lang="ru-RU" dirty="0" smtClean="0"/>
              <a:t>Разработка ТЭО</a:t>
            </a:r>
          </a:p>
          <a:p>
            <a:r>
              <a:rPr lang="ru-RU" dirty="0" smtClean="0"/>
              <a:t>Проведение </a:t>
            </a:r>
            <a:r>
              <a:rPr lang="ru-RU" dirty="0"/>
              <a:t>тендера на закрепление земельного участка под строительство и выбор подрядчика.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0781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Инвестиционный этап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Строительство объектов и монтаж </a:t>
            </a:r>
            <a:r>
              <a:rPr lang="ru-RU" dirty="0" smtClean="0"/>
              <a:t>оборудования</a:t>
            </a:r>
            <a:endParaRPr lang="ru-RU" dirty="0"/>
          </a:p>
          <a:p>
            <a:pPr lvl="0"/>
            <a:r>
              <a:rPr lang="ru-RU" dirty="0"/>
              <a:t>Пусконаладочные </a:t>
            </a:r>
            <a:r>
              <a:rPr lang="ru-RU" dirty="0" smtClean="0"/>
              <a:t>работы</a:t>
            </a:r>
            <a:endParaRPr lang="ru-RU" dirty="0"/>
          </a:p>
          <a:p>
            <a:pPr lvl="0"/>
            <a:r>
              <a:rPr lang="ru-RU" dirty="0"/>
              <a:t>Производство опытных </a:t>
            </a:r>
            <a:r>
              <a:rPr lang="ru-RU" dirty="0" smtClean="0"/>
              <a:t>образцов</a:t>
            </a:r>
            <a:endParaRPr lang="ru-RU" dirty="0"/>
          </a:p>
          <a:p>
            <a:pPr lvl="0"/>
            <a:r>
              <a:rPr lang="ru-RU" dirty="0"/>
              <a:t>Выход на проектную мощность и подписание акта приемки-сдачи </a:t>
            </a:r>
            <a:r>
              <a:rPr lang="ru-RU" dirty="0" smtClean="0"/>
              <a:t>объекта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0218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Операционный этап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Эксплуатационная фаза включает в себя:</a:t>
            </a:r>
          </a:p>
          <a:p>
            <a:pPr lvl="0"/>
            <a:r>
              <a:rPr lang="ru-RU" dirty="0"/>
              <a:t>Сертификацию продукции.</a:t>
            </a:r>
          </a:p>
          <a:p>
            <a:pPr lvl="0"/>
            <a:r>
              <a:rPr lang="ru-RU" dirty="0"/>
              <a:t>Создание центров ремонта (сервисных центров).</a:t>
            </a:r>
          </a:p>
          <a:p>
            <a:pPr lvl="0"/>
            <a:r>
              <a:rPr lang="ru-RU" dirty="0"/>
              <a:t>Создание дилерской сети.</a:t>
            </a:r>
          </a:p>
          <a:p>
            <a:pPr lvl="0"/>
            <a:r>
              <a:rPr lang="ru-RU" dirty="0"/>
              <a:t>Текущий мониторинг эксплуатационных показателей.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7181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Ликвидационный этап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b="1" dirty="0" smtClean="0">
                <a:solidFill>
                  <a:srgbClr val="C00000"/>
                </a:solidFill>
              </a:rPr>
              <a:t>Ликвидация</a:t>
            </a:r>
            <a:endParaRPr lang="ru-RU" b="1" dirty="0">
              <a:solidFill>
                <a:srgbClr val="C00000"/>
              </a:solidFill>
            </a:endParaRPr>
          </a:p>
          <a:p>
            <a:pPr lvl="0"/>
            <a:r>
              <a:rPr lang="ru-RU" b="1" dirty="0" smtClean="0">
                <a:solidFill>
                  <a:srgbClr val="C00000"/>
                </a:solidFill>
              </a:rPr>
              <a:t>Консервация</a:t>
            </a:r>
            <a:endParaRPr lang="ru-RU" b="1" dirty="0">
              <a:solidFill>
                <a:srgbClr val="C00000"/>
              </a:solidFill>
            </a:endParaRPr>
          </a:p>
          <a:p>
            <a:pPr lvl="0"/>
            <a:r>
              <a:rPr lang="ru-RU" b="1" dirty="0" smtClean="0">
                <a:solidFill>
                  <a:srgbClr val="C00000"/>
                </a:solidFill>
              </a:rPr>
              <a:t>Перепрофилирование</a:t>
            </a:r>
            <a:endParaRPr lang="ru-RU" b="1" dirty="0">
              <a:solidFill>
                <a:srgbClr val="C00000"/>
              </a:solidFill>
            </a:endParaRPr>
          </a:p>
          <a:p>
            <a:pPr lvl="0"/>
            <a:r>
              <a:rPr lang="ru-RU" b="1" dirty="0" smtClean="0">
                <a:solidFill>
                  <a:srgbClr val="C00000"/>
                </a:solidFill>
              </a:rPr>
              <a:t>Ресурс модернизации</a:t>
            </a:r>
          </a:p>
          <a:p>
            <a:pPr lvl="0"/>
            <a:r>
              <a:rPr lang="ru-RU" b="1" dirty="0" smtClean="0">
                <a:solidFill>
                  <a:srgbClr val="C00000"/>
                </a:solidFill>
              </a:rPr>
              <a:t>Сокращение выпуска продукции, но продолжение выпуска запасных </a:t>
            </a:r>
            <a:r>
              <a:rPr lang="ru-RU" b="1" dirty="0" smtClean="0">
                <a:solidFill>
                  <a:srgbClr val="C00000"/>
                </a:solidFill>
              </a:rPr>
              <a:t>частей</a:t>
            </a:r>
            <a:endParaRPr lang="ru-RU" b="1" dirty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5689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56CCDBBC-1C5C-423D-833D-59F40961B73C}" type="slidenum">
              <a:rPr lang="ru-RU"/>
              <a:pPr algn="ctr">
                <a:defRPr/>
              </a:pPr>
              <a:t>7</a:t>
            </a:fld>
            <a:endParaRPr lang="ru-RU"/>
          </a:p>
        </p:txBody>
      </p:sp>
      <p:sp>
        <p:nvSpPr>
          <p:cNvPr id="2201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4000"/>
              <a:t>Группы процессов жизненного цикла проекта </a:t>
            </a:r>
          </a:p>
        </p:txBody>
      </p:sp>
      <p:graphicFrame>
        <p:nvGraphicFramePr>
          <p:cNvPr id="220194" name="Group 3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6380343"/>
              </p:ext>
            </p:extLst>
          </p:nvPr>
        </p:nvGraphicFramePr>
        <p:xfrm>
          <a:off x="457200" y="1600200"/>
          <a:ext cx="8229600" cy="4824732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Стадии жизненного цикла проекта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Группы процессов управления проектом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Инициация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Процессы инициации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Планирование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Процессы планирования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11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Реализации (исполнение)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Процессы исполнения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61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Процессы анализа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7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Процессы управления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Завершение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Процессы завершения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74F49B4D-75B7-49A9-92CA-8C0325935BA7}" type="slidenum">
              <a:rPr lang="ru-RU"/>
              <a:pPr algn="ctr">
                <a:defRPr/>
              </a:pPr>
              <a:t>8</a:t>
            </a:fld>
            <a:endParaRPr lang="ru-RU"/>
          </a:p>
        </p:txBody>
      </p:sp>
      <p:sp>
        <p:nvSpPr>
          <p:cNvPr id="512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9750" y="115888"/>
            <a:ext cx="8229600" cy="796925"/>
          </a:xfrm>
        </p:spPr>
        <p:txBody>
          <a:bodyPr/>
          <a:lstStyle/>
          <a:p>
            <a:r>
              <a:rPr lang="ru-RU" smtClean="0"/>
              <a:t>Стадия инициации</a:t>
            </a:r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r>
              <a:rPr lang="ru-RU" b="1" i="1" smtClean="0"/>
              <a:t>Инициация проекта</a:t>
            </a:r>
            <a:r>
              <a:rPr lang="ru-RU" smtClean="0"/>
              <a:t> – это убеждение руководства организации (или инвесторов) в необходимости выполнения проекта.</a:t>
            </a:r>
          </a:p>
          <a:p>
            <a:r>
              <a:rPr lang="ru-RU" b="1" i="1" smtClean="0"/>
              <a:t>Цели продукта</a:t>
            </a:r>
            <a:r>
              <a:rPr lang="ru-RU" b="1" smtClean="0"/>
              <a:t> </a:t>
            </a:r>
            <a:r>
              <a:rPr lang="ru-RU" smtClean="0"/>
              <a:t>– это свойства, которыми должна обладать продукция проекта, являющаяся основным материальным результатом. </a:t>
            </a:r>
            <a:endParaRPr lang="ru-RU" b="1" smtClean="0"/>
          </a:p>
          <a:p>
            <a:r>
              <a:rPr lang="ru-RU" b="1" i="1" smtClean="0"/>
              <a:t>Цели проекта</a:t>
            </a:r>
            <a:r>
              <a:rPr lang="ru-RU" smtClean="0"/>
              <a:t> – это явные и неявные цели его основных участников.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B3ADB890-EDE3-4B34-9AC7-D80948578E25}" type="slidenum">
              <a:rPr lang="ru-RU"/>
              <a:pPr algn="ctr">
                <a:defRPr/>
              </a:pPr>
              <a:t>9</a:t>
            </a:fld>
            <a:endParaRPr lang="ru-RU"/>
          </a:p>
        </p:txBody>
      </p:sp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Процессы инициации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r>
              <a:rPr lang="ru-RU" sz="2800" smtClean="0"/>
              <a:t>Разработка концепции проекта</a:t>
            </a:r>
          </a:p>
          <a:p>
            <a:pPr lvl="1"/>
            <a:r>
              <a:rPr lang="ru-RU" sz="2400" smtClean="0"/>
              <a:t>анализ проблемы и потребности в проекте</a:t>
            </a:r>
          </a:p>
          <a:p>
            <a:pPr lvl="1"/>
            <a:r>
              <a:rPr lang="ru-RU" sz="2400" smtClean="0"/>
              <a:t>сбор исходных данных</a:t>
            </a:r>
          </a:p>
          <a:p>
            <a:pPr lvl="1"/>
            <a:r>
              <a:rPr lang="ru-RU" sz="2400" smtClean="0"/>
              <a:t>определение целей и задач проекта</a:t>
            </a:r>
          </a:p>
          <a:p>
            <a:pPr lvl="1"/>
            <a:r>
              <a:rPr lang="ru-RU" sz="2400" smtClean="0"/>
              <a:t>рассмотрение альтернатив</a:t>
            </a:r>
          </a:p>
          <a:p>
            <a:r>
              <a:rPr lang="ru-RU" sz="2800" smtClean="0"/>
              <a:t>Утверждение концепции проекта</a:t>
            </a:r>
          </a:p>
          <a:p>
            <a:r>
              <a:rPr lang="ru-RU" sz="2800" smtClean="0"/>
              <a:t>Открытие проекта</a:t>
            </a:r>
          </a:p>
          <a:p>
            <a:pPr lvl="1"/>
            <a:r>
              <a:rPr lang="ru-RU" sz="2400" smtClean="0"/>
              <a:t>принятие решения о начале проекта </a:t>
            </a:r>
          </a:p>
          <a:p>
            <a:pPr lvl="1"/>
            <a:r>
              <a:rPr lang="ru-RU" sz="2400" smtClean="0"/>
              <a:t>определение и назначение управляющего проектом</a:t>
            </a:r>
          </a:p>
          <a:p>
            <a:pPr lvl="1"/>
            <a:r>
              <a:rPr lang="ru-RU" sz="2400" smtClean="0"/>
              <a:t>принятие решения об обеспечении ресурсами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E45A9EF8-23E2-4FE8-B5E5-80121CADC434}" type="slidenum">
              <a:rPr lang="ru-RU"/>
              <a:pPr algn="ctr">
                <a:defRPr/>
              </a:pPr>
              <a:t>10</a:t>
            </a:fld>
            <a:endParaRPr lang="ru-RU"/>
          </a:p>
        </p:txBody>
      </p:sp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ru-RU" smtClean="0"/>
              <a:t>Стадия планирования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r>
              <a:rPr lang="ru-RU" dirty="0" smtClean="0"/>
              <a:t>Виды планов: концептуальный, стратегический, текущий, оперативный.</a:t>
            </a:r>
          </a:p>
          <a:p>
            <a:r>
              <a:rPr lang="ru-RU" dirty="0" err="1" smtClean="0"/>
              <a:t>Технико</a:t>
            </a:r>
            <a:r>
              <a:rPr lang="ru-RU" dirty="0" smtClean="0"/>
              <a:t>–экономическое обоснование.</a:t>
            </a:r>
          </a:p>
          <a:p>
            <a:r>
              <a:rPr lang="ru-RU" dirty="0" smtClean="0"/>
              <a:t>Проектно-сметная документация.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A971D58E-5F44-4D7F-B29E-3CDC68104B9A}" type="slidenum">
              <a:rPr lang="ru-RU"/>
              <a:pPr algn="ctr">
                <a:defRPr/>
              </a:pPr>
              <a:t>11</a:t>
            </a:fld>
            <a:endParaRPr lang="ru-RU"/>
          </a:p>
        </p:txBody>
      </p:sp>
      <p:sp>
        <p:nvSpPr>
          <p:cNvPr id="593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777875"/>
          </a:xfrm>
        </p:spPr>
        <p:txBody>
          <a:bodyPr/>
          <a:lstStyle/>
          <a:p>
            <a:r>
              <a:rPr lang="ru-RU" sz="3600" dirty="0" smtClean="0"/>
              <a:t>Процессы исполнения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08050"/>
            <a:ext cx="8362950" cy="5761038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ru-RU" sz="2800" b="1" i="1" smtClean="0"/>
              <a:t>Основной процесс</a:t>
            </a:r>
            <a:r>
              <a:rPr lang="ru-RU" sz="2800" smtClean="0"/>
              <a:t> – выполнение утвержденного плана проекта всеми его участниками. </a:t>
            </a:r>
          </a:p>
          <a:p>
            <a:pPr marL="609600" indent="-609600">
              <a:lnSpc>
                <a:spcPct val="90000"/>
              </a:lnSpc>
            </a:pPr>
            <a:r>
              <a:rPr lang="ru-RU" sz="2800" b="1" i="1" smtClean="0"/>
              <a:t>Вспомогательные процессы</a:t>
            </a:r>
            <a:r>
              <a:rPr lang="ru-RU" sz="2800" smtClean="0"/>
              <a:t>:</a:t>
            </a:r>
          </a:p>
          <a:p>
            <a:pPr marL="990600" lvl="1" indent="-533400">
              <a:lnSpc>
                <a:spcPct val="90000"/>
              </a:lnSpc>
            </a:pPr>
            <a:r>
              <a:rPr lang="ru-RU" sz="2400" i="1" smtClean="0"/>
              <a:t>учет исполнения</a:t>
            </a:r>
            <a:r>
              <a:rPr lang="ru-RU" sz="2400" smtClean="0"/>
              <a:t> – подготовка и распределение информации, необходимой для участников проекта, с требуемой периодичностью;</a:t>
            </a:r>
            <a:endParaRPr lang="ru-RU" sz="2400" i="1" smtClean="0"/>
          </a:p>
          <a:p>
            <a:pPr marL="990600" lvl="1" indent="-533400">
              <a:lnSpc>
                <a:spcPct val="90000"/>
              </a:lnSpc>
            </a:pPr>
            <a:r>
              <a:rPr lang="ru-RU" sz="2400" i="1" smtClean="0"/>
              <a:t>подтверждение качества</a:t>
            </a:r>
            <a:r>
              <a:rPr lang="ru-RU" sz="2400" smtClean="0"/>
              <a:t> – регулярная оценка исполнения проекта с целью подтверждения соответствия принятым стандартам качества; </a:t>
            </a:r>
            <a:endParaRPr lang="ru-RU" sz="2400" i="1" smtClean="0"/>
          </a:p>
          <a:p>
            <a:pPr marL="990600" lvl="1" indent="-533400">
              <a:lnSpc>
                <a:spcPct val="90000"/>
              </a:lnSpc>
            </a:pPr>
            <a:r>
              <a:rPr lang="ru-RU" sz="2400" i="1" smtClean="0"/>
              <a:t>выбор поставщиков</a:t>
            </a:r>
            <a:r>
              <a:rPr lang="ru-RU" sz="2400" smtClean="0"/>
              <a:t> – оценка предложений, выбор поставщиков и подрядчиков и заключение контрактов; </a:t>
            </a:r>
            <a:endParaRPr lang="ru-RU" sz="2400" i="1" smtClean="0"/>
          </a:p>
          <a:p>
            <a:pPr marL="990600" lvl="1" indent="-533400">
              <a:lnSpc>
                <a:spcPct val="90000"/>
              </a:lnSpc>
            </a:pPr>
            <a:r>
              <a:rPr lang="ru-RU" sz="2400" i="1" smtClean="0"/>
              <a:t>контроль контрактов</a:t>
            </a:r>
            <a:r>
              <a:rPr lang="ru-RU" sz="2400" smtClean="0"/>
              <a:t> – контроль исполнения контрактов поставщиками и подрядчиками; </a:t>
            </a:r>
            <a:endParaRPr lang="ru-RU" sz="2400" i="1" smtClean="0"/>
          </a:p>
          <a:p>
            <a:pPr marL="990600" lvl="1" indent="-533400">
              <a:lnSpc>
                <a:spcPct val="90000"/>
              </a:lnSpc>
            </a:pPr>
            <a:r>
              <a:rPr lang="ru-RU" sz="2400" i="1" smtClean="0"/>
              <a:t>развитие команды проекта</a:t>
            </a:r>
            <a:r>
              <a:rPr lang="ru-RU" sz="2400" smtClean="0"/>
              <a:t> – повышение квалификации участников команды проекта. </a:t>
            </a:r>
          </a:p>
        </p:txBody>
      </p:sp>
    </p:spTree>
    <p:extLst>
      <p:ext uri="{BB962C8B-B14F-4D97-AF65-F5344CB8AC3E}">
        <p14:creationId xmlns:p14="http://schemas.microsoft.com/office/powerpoint/2010/main" val="1833047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1257C93F-4F83-4DD0-A9AB-7DFFD50556A3}" type="slidenum">
              <a:rPr lang="ru-RU"/>
              <a:pPr algn="ctr">
                <a:defRPr/>
              </a:pPr>
              <a:t>12</a:t>
            </a:fld>
            <a:endParaRPr lang="ru-RU"/>
          </a:p>
        </p:txBody>
      </p:sp>
      <p:sp>
        <p:nvSpPr>
          <p:cNvPr id="2314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3460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/>
              <a:t>Процессы </a:t>
            </a:r>
            <a:r>
              <a:rPr lang="ru-RU" sz="3600" dirty="0" smtClean="0"/>
              <a:t>управления  </a:t>
            </a:r>
            <a:r>
              <a:rPr lang="ru-RU" sz="1600" b="1" dirty="0" smtClean="0"/>
              <a:t>(</a:t>
            </a:r>
            <a:r>
              <a:rPr lang="ru-RU" sz="1600" b="1" dirty="0"/>
              <a:t>ПРОЦЕССЫ ИСПОЛНЕНИЯ)</a:t>
            </a:r>
            <a:endParaRPr lang="ru-RU" sz="1600" b="1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08050"/>
            <a:ext cx="8642350" cy="59499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b="1" i="1" dirty="0" smtClean="0"/>
              <a:t>Основные процессы управления</a:t>
            </a:r>
            <a:r>
              <a:rPr lang="ru-RU" sz="2800" dirty="0" smtClean="0"/>
              <a:t>: </a:t>
            </a:r>
            <a:endParaRPr lang="ru-RU" sz="2800" i="1" dirty="0" smtClean="0"/>
          </a:p>
          <a:p>
            <a:pPr lvl="1">
              <a:lnSpc>
                <a:spcPct val="80000"/>
              </a:lnSpc>
            </a:pPr>
            <a:r>
              <a:rPr lang="ru-RU" sz="2400" i="1" dirty="0" smtClean="0"/>
              <a:t>общее управление изменениями</a:t>
            </a:r>
            <a:r>
              <a:rPr lang="ru-RU" sz="2400" dirty="0" smtClean="0"/>
              <a:t> – определение, согласование, утверждение и принятие к исполнению корректирующих воздействий и координация изменений по всему проекту. </a:t>
            </a:r>
            <a:endParaRPr lang="ru-RU" sz="2400" i="1" dirty="0" smtClean="0"/>
          </a:p>
          <a:p>
            <a:pPr lvl="1">
              <a:lnSpc>
                <a:spcPct val="80000"/>
              </a:lnSpc>
            </a:pPr>
            <a:r>
              <a:rPr lang="ru-RU" sz="2400" i="1" dirty="0" smtClean="0"/>
              <a:t>управление ресурсами</a:t>
            </a:r>
            <a:r>
              <a:rPr lang="ru-RU" sz="2400" dirty="0" smtClean="0"/>
              <a:t> – внесение изменений в состав и назначения ресурсов на работы проекта; </a:t>
            </a:r>
            <a:endParaRPr lang="ru-RU" sz="2400" i="1" dirty="0" smtClean="0"/>
          </a:p>
          <a:p>
            <a:pPr lvl="1">
              <a:lnSpc>
                <a:spcPct val="80000"/>
              </a:lnSpc>
            </a:pPr>
            <a:r>
              <a:rPr lang="ru-RU" sz="2400" i="1" dirty="0" smtClean="0"/>
              <a:t>управление целями</a:t>
            </a:r>
            <a:r>
              <a:rPr lang="ru-RU" sz="2400" dirty="0" smtClean="0"/>
              <a:t> – корректировка целей проекта по результатам процессов анализа; </a:t>
            </a:r>
            <a:endParaRPr lang="ru-RU" sz="2400" i="1" dirty="0" smtClean="0"/>
          </a:p>
          <a:p>
            <a:pPr lvl="1">
              <a:lnSpc>
                <a:spcPct val="80000"/>
              </a:lnSpc>
            </a:pPr>
            <a:r>
              <a:rPr lang="ru-RU" sz="2400" i="1" dirty="0" smtClean="0"/>
              <a:t>управление качеством</a:t>
            </a:r>
            <a:r>
              <a:rPr lang="ru-RU" sz="2400" dirty="0" smtClean="0"/>
              <a:t> – разработка мероприятий по устранению причин неудовлетворительного исполнения. </a:t>
            </a:r>
            <a:endParaRPr lang="ru-RU" sz="2400" b="1" i="1" dirty="0" smtClean="0"/>
          </a:p>
          <a:p>
            <a:pPr>
              <a:lnSpc>
                <a:spcPct val="80000"/>
              </a:lnSpc>
            </a:pPr>
            <a:r>
              <a:rPr lang="ru-RU" sz="2800" b="1" i="1" dirty="0" smtClean="0"/>
              <a:t>Вспомогательные процессы управления</a:t>
            </a:r>
            <a:r>
              <a:rPr lang="ru-RU" sz="2800" i="1" dirty="0" smtClean="0"/>
              <a:t>: </a:t>
            </a:r>
          </a:p>
          <a:p>
            <a:pPr lvl="1">
              <a:lnSpc>
                <a:spcPct val="80000"/>
              </a:lnSpc>
            </a:pPr>
            <a:r>
              <a:rPr lang="ru-RU" sz="2400" i="1" dirty="0" smtClean="0"/>
              <a:t>управление рисками</a:t>
            </a:r>
            <a:r>
              <a:rPr lang="ru-RU" sz="2400" dirty="0" smtClean="0"/>
              <a:t> – реагирование на события и изменение рисков в процессе исполнения проекта; </a:t>
            </a:r>
            <a:endParaRPr lang="ru-RU" sz="2400" i="1" dirty="0" smtClean="0"/>
          </a:p>
          <a:p>
            <a:pPr lvl="1">
              <a:lnSpc>
                <a:spcPct val="80000"/>
              </a:lnSpc>
            </a:pPr>
            <a:r>
              <a:rPr lang="ru-RU" sz="2400" i="1" dirty="0" smtClean="0"/>
              <a:t>управление контрактами</a:t>
            </a:r>
            <a:r>
              <a:rPr lang="ru-RU" sz="2400" dirty="0" smtClean="0"/>
              <a:t> – координация работы субподрядчиков, корректировка контрактов, разрешение конфликтов. </a:t>
            </a:r>
          </a:p>
        </p:txBody>
      </p:sp>
    </p:spTree>
    <p:extLst>
      <p:ext uri="{BB962C8B-B14F-4D97-AF65-F5344CB8AC3E}">
        <p14:creationId xmlns:p14="http://schemas.microsoft.com/office/powerpoint/2010/main" val="968146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91A355FD-F410-4F91-AD5D-21738ECC9161}" type="slidenum">
              <a:rPr lang="ru-RU"/>
              <a:pPr algn="ctr">
                <a:defRPr/>
              </a:pPr>
              <a:t>13</a:t>
            </a:fld>
            <a:endParaRPr lang="ru-RU"/>
          </a:p>
        </p:txBody>
      </p:sp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Процессы завершения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ru-RU" i="1" dirty="0" smtClean="0"/>
              <a:t>Закрытие контрактов</a:t>
            </a:r>
            <a:r>
              <a:rPr lang="ru-RU" dirty="0" smtClean="0"/>
              <a:t>  и разрешение всех возникших споров;</a:t>
            </a:r>
            <a:endParaRPr lang="ru-RU" i="1" dirty="0" smtClean="0"/>
          </a:p>
          <a:p>
            <a:pPr lvl="0"/>
            <a:r>
              <a:rPr lang="ru-RU" i="1" dirty="0" smtClean="0"/>
              <a:t>Административное завершение</a:t>
            </a:r>
            <a:r>
              <a:rPr lang="ru-RU" dirty="0" smtClean="0"/>
              <a:t> включая подготовку, </a:t>
            </a:r>
            <a:r>
              <a:rPr lang="ru-RU" dirty="0"/>
              <a:t>сбор и распределение информации, необходимой для формального завершения проекта; </a:t>
            </a:r>
          </a:p>
          <a:p>
            <a:pPr lvl="0"/>
            <a:r>
              <a:rPr lang="ru-RU" dirty="0" smtClean="0"/>
              <a:t>Подписание </a:t>
            </a:r>
            <a:r>
              <a:rPr lang="ru-RU" dirty="0"/>
              <a:t>АКТА приемки – </a:t>
            </a:r>
            <a:r>
              <a:rPr lang="ru-RU" dirty="0" smtClean="0"/>
              <a:t>сдачи объекта. </a:t>
            </a:r>
            <a:endParaRPr lang="ru-RU" dirty="0"/>
          </a:p>
          <a:p>
            <a:pPr marL="609600" indent="-609600"/>
            <a:endParaRPr lang="ru-RU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91A355FD-F410-4F91-AD5D-21738ECC9161}" type="slidenum">
              <a:rPr lang="ru-RU"/>
              <a:pPr algn="ctr">
                <a:defRPr/>
              </a:pPr>
              <a:t>14</a:t>
            </a:fld>
            <a:endParaRPr lang="ru-RU"/>
          </a:p>
        </p:txBody>
      </p:sp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Жизненный цикл венчурной компании 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ru-RU" dirty="0" smtClean="0"/>
              <a:t>*</a:t>
            </a:r>
          </a:p>
        </p:txBody>
      </p:sp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899592" y="2315210"/>
            <a:ext cx="7272807" cy="327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63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800" dirty="0" smtClean="0"/>
              <a:t>Характеристика этапов венчурной компании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lvl="0" indent="0">
              <a:buNone/>
            </a:pPr>
            <a:r>
              <a:rPr lang="ru-RU" sz="2000" b="1" dirty="0" smtClean="0"/>
              <a:t>         1. На </a:t>
            </a:r>
            <a:r>
              <a:rPr lang="ru-RU" sz="2000" b="1" dirty="0"/>
              <a:t>стадии «посева»</a:t>
            </a:r>
            <a:r>
              <a:rPr lang="ru-RU" sz="2000" dirty="0"/>
              <a:t> (</a:t>
            </a:r>
            <a:r>
              <a:rPr lang="en-US" sz="2000" dirty="0"/>
              <a:t>SEED</a:t>
            </a:r>
            <a:r>
              <a:rPr lang="ru-RU" sz="2000" dirty="0"/>
              <a:t>) компания находится в процессе </a:t>
            </a:r>
            <a:r>
              <a:rPr lang="ru-RU" sz="2000" dirty="0" smtClean="0"/>
              <a:t>формирования. Спонсорами </a:t>
            </a:r>
            <a:r>
              <a:rPr lang="ru-RU" sz="2000" dirty="0"/>
              <a:t>являются бизнес-ангелы или венчурные фонды.</a:t>
            </a:r>
          </a:p>
          <a:p>
            <a:pPr marL="0" lvl="0" indent="0">
              <a:buNone/>
            </a:pPr>
            <a:r>
              <a:rPr lang="ru-RU" sz="2000" b="1" dirty="0" smtClean="0"/>
              <a:t>         2. Стадия </a:t>
            </a:r>
            <a:r>
              <a:rPr lang="ru-RU" sz="2000" b="1" dirty="0"/>
              <a:t>«СТАРТ - АП»</a:t>
            </a:r>
            <a:r>
              <a:rPr lang="ru-RU" sz="2000" dirty="0"/>
              <a:t> (</a:t>
            </a:r>
            <a:r>
              <a:rPr lang="en-US" sz="2000" dirty="0"/>
              <a:t>Start</a:t>
            </a:r>
            <a:r>
              <a:rPr lang="ru-RU" sz="2000" dirty="0"/>
              <a:t> - </a:t>
            </a:r>
            <a:r>
              <a:rPr lang="en-US" sz="2000" dirty="0"/>
              <a:t>UP</a:t>
            </a:r>
            <a:r>
              <a:rPr lang="ru-RU" sz="2000" dirty="0"/>
              <a:t>) – компания недавно образована, обладает опытными образцами, пытается организовать производство и </a:t>
            </a:r>
            <a:r>
              <a:rPr lang="ru-RU" sz="2000" dirty="0" smtClean="0"/>
              <a:t>выходит на рынок. </a:t>
            </a:r>
          </a:p>
          <a:p>
            <a:pPr marL="0" lvl="0" indent="0">
              <a:buNone/>
            </a:pPr>
            <a:r>
              <a:rPr lang="ru-RU" sz="2000" b="1" dirty="0" smtClean="0"/>
              <a:t>        3. Этап </a:t>
            </a:r>
            <a:r>
              <a:rPr lang="ru-RU" sz="2000" b="1" dirty="0"/>
              <a:t>«ранний рост»</a:t>
            </a:r>
            <a:r>
              <a:rPr lang="ru-RU" sz="2000" dirty="0"/>
              <a:t> (</a:t>
            </a:r>
            <a:r>
              <a:rPr lang="en-US" sz="2000" dirty="0"/>
              <a:t>Early stage</a:t>
            </a:r>
            <a:r>
              <a:rPr lang="ru-RU" sz="2000" dirty="0"/>
              <a:t>) –</a:t>
            </a:r>
            <a:r>
              <a:rPr lang="kk-KZ" sz="2000" dirty="0"/>
              <a:t> компания осуществляет выпуск и коммерческую реализацию готовой продукции, хотя пока не имеет устойчивой </a:t>
            </a:r>
            <a:r>
              <a:rPr lang="kk-KZ" sz="2000" dirty="0" smtClean="0"/>
              <a:t>прибыли. </a:t>
            </a:r>
            <a:endParaRPr lang="kk-KZ" sz="2000" dirty="0" smtClean="0"/>
          </a:p>
          <a:p>
            <a:pPr marL="0" lvl="0" indent="0">
              <a:buNone/>
            </a:pPr>
            <a:r>
              <a:rPr lang="kk-KZ" sz="2000" b="1" dirty="0" smtClean="0"/>
              <a:t>        4. </a:t>
            </a:r>
            <a:r>
              <a:rPr lang="ru-RU" sz="2000" b="1" dirty="0" smtClean="0"/>
              <a:t>Этап </a:t>
            </a:r>
            <a:r>
              <a:rPr lang="ru-RU" sz="2000" b="1" dirty="0"/>
              <a:t>«расширения»</a:t>
            </a:r>
            <a:r>
              <a:rPr lang="ru-RU" sz="2000" dirty="0"/>
              <a:t> (</a:t>
            </a:r>
            <a:r>
              <a:rPr lang="en-US" sz="2000" dirty="0"/>
              <a:t>Expansion</a:t>
            </a:r>
            <a:r>
              <a:rPr lang="ru-RU" sz="2000" dirty="0"/>
              <a:t>) – венчурная компания занимает определенные позиции на рынке, становится прибыльной, ей требуется расширение производства и </a:t>
            </a:r>
            <a:r>
              <a:rPr lang="ru-RU" sz="2000" dirty="0" smtClean="0"/>
              <a:t>сбыта.</a:t>
            </a:r>
          </a:p>
          <a:p>
            <a:pPr marL="0" lvl="0" indent="0">
              <a:buNone/>
            </a:pPr>
            <a:r>
              <a:rPr lang="ru-RU" sz="2000" b="1" dirty="0" smtClean="0"/>
              <a:t>        4а. «Промежуточная</a:t>
            </a:r>
            <a:r>
              <a:rPr lang="ru-RU" sz="2000" b="1" dirty="0"/>
              <a:t>» стадия </a:t>
            </a:r>
            <a:r>
              <a:rPr lang="ru-RU" sz="2000" dirty="0"/>
              <a:t>(</a:t>
            </a:r>
            <a:r>
              <a:rPr lang="en-US" sz="2000" dirty="0"/>
              <a:t>Mezzanine</a:t>
            </a:r>
            <a:r>
              <a:rPr lang="ru-RU" sz="2000" dirty="0"/>
              <a:t>) – это стадия, на которой привлекаются дополнительные инвестиции для улучшения краткосрочных показателей </a:t>
            </a:r>
            <a:r>
              <a:rPr lang="ru-RU" sz="2000" dirty="0" smtClean="0"/>
              <a:t>компании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5292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751344"/>
            <a:ext cx="85689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/>
              <a:t>ПРОДОЛЖЕНИЕ</a:t>
            </a:r>
          </a:p>
          <a:p>
            <a:pPr lvl="0"/>
            <a:endParaRPr lang="ru-RU" b="1" dirty="0"/>
          </a:p>
          <a:p>
            <a:pPr lvl="0"/>
            <a:endParaRPr lang="ru-RU" b="1" dirty="0" smtClean="0"/>
          </a:p>
          <a:p>
            <a:pPr lvl="0"/>
            <a:r>
              <a:rPr lang="ru-RU" b="1" dirty="0" smtClean="0"/>
              <a:t>       5. «Выход</a:t>
            </a:r>
            <a:r>
              <a:rPr lang="ru-RU" b="1" dirty="0"/>
              <a:t>» </a:t>
            </a:r>
            <a:r>
              <a:rPr lang="ru-RU" dirty="0"/>
              <a:t>(</a:t>
            </a:r>
            <a:r>
              <a:rPr lang="en-US" dirty="0"/>
              <a:t>Exit</a:t>
            </a:r>
            <a:r>
              <a:rPr lang="ru-RU" dirty="0"/>
              <a:t>) – этап развития венчурной компании, на котором происходит ее акционирование и первичное размещение на фондовом рынке (</a:t>
            </a:r>
            <a:r>
              <a:rPr lang="en-US" dirty="0"/>
              <a:t>IPO</a:t>
            </a:r>
            <a:r>
              <a:rPr lang="kk-KZ" dirty="0"/>
              <a:t> – </a:t>
            </a:r>
            <a:r>
              <a:rPr lang="kk-KZ" b="1" dirty="0"/>
              <a:t>первичный рынок ценных бумаг</a:t>
            </a:r>
            <a:r>
              <a:rPr lang="ru-RU" dirty="0"/>
              <a:t>) или выкуп крупным инвестором, который говорит, что ему пассажиры не нужны. </a:t>
            </a:r>
            <a:endParaRPr lang="ru-RU" dirty="0" smtClean="0"/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r>
              <a:rPr lang="ru-RU" b="1" smtClean="0"/>
              <a:t>       5а. </a:t>
            </a:r>
            <a:r>
              <a:rPr lang="en-US" b="1" dirty="0" smtClean="0"/>
              <a:t>SPO </a:t>
            </a:r>
            <a:r>
              <a:rPr lang="ru-RU" dirty="0"/>
              <a:t>– </a:t>
            </a:r>
            <a:r>
              <a:rPr lang="kk-KZ" dirty="0"/>
              <a:t>вторичный рынок ценных бумаг, т.е. когда акции данной компании прошли несколько трансакций (перепродаж).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5114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5048" y="620688"/>
            <a:ext cx="85689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b="1" dirty="0" smtClean="0"/>
          </a:p>
          <a:p>
            <a:pPr lvl="0" algn="ctr"/>
            <a:endParaRPr lang="ru-RU" b="1" dirty="0"/>
          </a:p>
          <a:p>
            <a:pPr lvl="0" algn="ctr"/>
            <a:endParaRPr lang="ru-RU" b="1" dirty="0" smtClean="0"/>
          </a:p>
          <a:p>
            <a:pPr lvl="0" algn="ctr"/>
            <a:endParaRPr lang="ru-RU" b="1" dirty="0"/>
          </a:p>
          <a:p>
            <a:pPr lvl="0" algn="ctr"/>
            <a:endParaRPr lang="ru-RU" b="1" dirty="0" smtClean="0"/>
          </a:p>
          <a:p>
            <a:pPr lvl="0" algn="ctr"/>
            <a:endParaRPr lang="ru-RU" b="1" dirty="0"/>
          </a:p>
          <a:p>
            <a:pPr lvl="0" algn="ctr"/>
            <a:endParaRPr lang="ru-RU" b="1" dirty="0" smtClean="0"/>
          </a:p>
          <a:p>
            <a:pPr lvl="0" algn="ctr"/>
            <a:endParaRPr lang="ru-RU" b="1" dirty="0"/>
          </a:p>
          <a:p>
            <a:pPr lvl="0" algn="ctr"/>
            <a:r>
              <a:rPr lang="ru-RU" sz="3600" b="1" dirty="0" smtClean="0"/>
              <a:t>СПАСИБО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57747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714</Words>
  <Application>Microsoft Office PowerPoint</Application>
  <PresentationFormat>Экран (4:3)</PresentationFormat>
  <Paragraphs>121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Wingdings</vt:lpstr>
      <vt:lpstr>Тема Office</vt:lpstr>
      <vt:lpstr>Лекция 9</vt:lpstr>
      <vt:lpstr>Жизненный цикл проекта</vt:lpstr>
      <vt:lpstr>Предынвестиционный этап</vt:lpstr>
      <vt:lpstr>Инвестиционный этап</vt:lpstr>
      <vt:lpstr>Операционный этап</vt:lpstr>
      <vt:lpstr>Ликвидационный этап</vt:lpstr>
      <vt:lpstr>Группы процессов жизненного цикла проекта </vt:lpstr>
      <vt:lpstr>Стадия инициации</vt:lpstr>
      <vt:lpstr>Процессы инициации</vt:lpstr>
      <vt:lpstr>Стадия планирования</vt:lpstr>
      <vt:lpstr>Процессы исполнения</vt:lpstr>
      <vt:lpstr>Процессы управления  (ПРОЦЕССЫ ИСПОЛНЕНИЯ)</vt:lpstr>
      <vt:lpstr>Процессы завершения</vt:lpstr>
      <vt:lpstr>Жизненный цикл венчурной компании </vt:lpstr>
      <vt:lpstr>Характеристика этапов венчурной компании 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Проектный практикум</dc:title>
  <dc:creator>K</dc:creator>
  <cp:lastModifiedBy>User</cp:lastModifiedBy>
  <cp:revision>26</cp:revision>
  <dcterms:created xsi:type="dcterms:W3CDTF">2013-10-21T14:29:28Z</dcterms:created>
  <dcterms:modified xsi:type="dcterms:W3CDTF">2023-11-23T08:38:51Z</dcterms:modified>
</cp:coreProperties>
</file>